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5874C7A-6DFA-4AD5-BD0D-32F9AA1D1BEE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166B35-6E89-4961-B213-2F5C67250E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file:///E:\0601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file:///E:\0602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file:///E:\0602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file:///E:\0602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file:///E:\0601.ht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file:///E:\0601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file:///E:\0601.ht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E:\0601.htm" TargetMode="External"/><Relationship Id="rId2" Type="http://schemas.openxmlformats.org/officeDocument/2006/relationships/hyperlink" Target="file:///E:\0602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-571528"/>
            <a:ext cx="6500858" cy="45005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Информация    для  </a:t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тебя   на  тему:</a:t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  </a:t>
            </a: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>«ОКРУЖЕНИЕ  И   ТЫ </a:t>
            </a: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  <a:hlinkClick r:id="rId2"/>
              </a:rPr>
              <a:t></a:t>
            </a: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>»</a:t>
            </a: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/>
            </a:r>
            <a:b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</a:br>
            <a:endParaRPr lang="ru-RU" sz="2800" dirty="0">
              <a:solidFill>
                <a:srgbClr val="FFFF00"/>
              </a:solidFill>
              <a:latin typeface="Monotype Corsiva" pitchFamily="66" charset="0"/>
              <a:hlinkClick r:id="rId2"/>
            </a:endParaRPr>
          </a:p>
        </p:txBody>
      </p:sp>
      <p:pic>
        <p:nvPicPr>
          <p:cNvPr id="1033" name="Picture 9" descr="C:\Documents and Settings\Воспитательный отдел\Рабочий стол\подростки\iCARMWJ2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24157">
            <a:off x="6609797" y="4000538"/>
            <a:ext cx="1545436" cy="2286016"/>
          </a:xfrm>
          <a:prstGeom prst="rect">
            <a:avLst/>
          </a:prstGeom>
          <a:noFill/>
        </p:spPr>
      </p:pic>
      <p:pic>
        <p:nvPicPr>
          <p:cNvPr id="1026" name="Picture 2" descr="C:\Documents and Settings\Воспитательный отдел\Рабочий стол\подростки\ДУ-2010\P122039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99475" y="1328113"/>
            <a:ext cx="3370654" cy="2000264"/>
          </a:xfrm>
          <a:prstGeom prst="rect">
            <a:avLst/>
          </a:prstGeom>
          <a:noFill/>
        </p:spPr>
      </p:pic>
      <p:pic>
        <p:nvPicPr>
          <p:cNvPr id="1027" name="Picture 3" descr="C:\Documents and Settings\Воспитательный отдел\Рабочий стол\подростки\ДУ-2010\P1220445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4214818"/>
            <a:ext cx="4090907" cy="24252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42852"/>
            <a:ext cx="6143668" cy="6715148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>
                <a:solidFill>
                  <a:srgbClr val="FFFF00"/>
                </a:solidFill>
                <a:latin typeface="Monotype Corsiva" pitchFamily="66" charset="0"/>
              </a:rPr>
              <a:t>-      Ты можешь испытывать психическое или физическое напряжение. Тебя могут одолевать новые ощущения. Ты взволнован, ты испытываешь чувство беспокойства. Очень может быть, что рядом бродит стресс! </a:t>
            </a:r>
          </a:p>
          <a:p>
            <a:pPr lvl="0" algn="just"/>
            <a:r>
              <a:rPr lang="ru-RU" sz="2000" dirty="0" smtClean="0">
                <a:solidFill>
                  <a:srgbClr val="FFFF00"/>
                </a:solidFill>
                <a:latin typeface="Monotype Corsiva" pitchFamily="66" charset="0"/>
              </a:rPr>
              <a:t>-    Признаки стресса узнаваемы: потливость, бессонница, ощущение подавленности, повышенное кровяное давление и т.д. Наблюдай за собой. </a:t>
            </a:r>
          </a:p>
          <a:p>
            <a:pPr lvl="0" algn="just"/>
            <a:r>
              <a:rPr lang="ru-RU" sz="2000" dirty="0" smtClean="0">
                <a:solidFill>
                  <a:srgbClr val="FFFF00"/>
                </a:solidFill>
                <a:latin typeface="Monotype Corsiva" pitchFamily="66" charset="0"/>
              </a:rPr>
              <a:t>-      Борьба со стрессом заключается в том, чтобы не копить дурные эмоции. Если ты зол, не раскручивай свою злобу. И не выплескивай ее на окружающих, так как рискуешь остаться один. </a:t>
            </a:r>
          </a:p>
          <a:p>
            <a:pPr lvl="0" algn="just"/>
            <a:r>
              <a:rPr lang="ru-RU" sz="2000" dirty="0" smtClean="0">
                <a:solidFill>
                  <a:srgbClr val="FFFF00"/>
                </a:solidFill>
                <a:latin typeface="Monotype Corsiva" pitchFamily="66" charset="0"/>
              </a:rPr>
              <a:t>-    Если случается что-то действительно из ряда вон выходящее и ты должен принять решение, но эта мысль приводит тебя в ужас, вспомни старинную русскую пословицу: "Утро вечера мудренее!". Это означает - решение проблемы нужно отложить до утра. Поэтому необходимо лечь спать или заняться чем-либо отвлеченным. Отдохни от беспокойства и увидишь новые перспективы. </a:t>
            </a:r>
          </a:p>
          <a:p>
            <a:pPr lvl="0" algn="just"/>
            <a:r>
              <a:rPr lang="ru-RU" sz="2000" dirty="0" smtClean="0">
                <a:solidFill>
                  <a:srgbClr val="FFFF00"/>
                </a:solidFill>
                <a:latin typeface="Monotype Corsiva" pitchFamily="66" charset="0"/>
              </a:rPr>
              <a:t>-      После отдыха приступай к решению проблемы. Не канючь, занимайся делом! </a:t>
            </a:r>
          </a:p>
          <a:p>
            <a:pPr lvl="0" algn="just"/>
            <a:endParaRPr lang="ru-RU" sz="2000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2428892" cy="61551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>СТРЕСС.</a:t>
            </a:r>
          </a:p>
        </p:txBody>
      </p:sp>
      <p:pic>
        <p:nvPicPr>
          <p:cNvPr id="11266" name="Picture 2" descr="C:\Documents and Settings\Воспитательный отдел\Рабочий стол\подростки\ДУ-2010\P122068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116761">
            <a:off x="285720" y="4143380"/>
            <a:ext cx="2160000" cy="1620000"/>
          </a:xfrm>
          <a:prstGeom prst="rect">
            <a:avLst/>
          </a:prstGeom>
          <a:noFill/>
        </p:spPr>
      </p:pic>
      <p:pic>
        <p:nvPicPr>
          <p:cNvPr id="11267" name="Picture 3" descr="C:\Documents and Settings\Воспитательный отдел\Рабочий стол\подростки\ДУ-2010\P122069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1071546"/>
            <a:ext cx="2571736" cy="240581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285728"/>
            <a:ext cx="6143668" cy="6429420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 -        Выдели в своей жизни моменты, которые никак не сможешь изменить, и перестань беспокоиться по их поводу. Не наказывай себя за уже сделанные ошибки беспокойством и тоской. Сделай так, чтобы это не повторялось. </a:t>
            </a:r>
          </a:p>
          <a:p>
            <a:pPr algn="just">
              <a:buFontTx/>
              <a:buChar char="-"/>
            </a:pPr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Твоя жизнь не будет такой мрачной, если ты поймешь, что имеешь очень много: ты не голодаешь, у тебя есть дом, любящие тебя люди - семья, ты не глуп, даже если тебе это кажется. Всегда можно найти что-то хорошее. </a:t>
            </a:r>
          </a:p>
          <a:p>
            <a:pPr lvl="0" algn="just">
              <a:buFontTx/>
              <a:buChar char="-"/>
            </a:pPr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 Тебе плохо, попробуй поговорить с родителями. Если это не удалось, то найди того человека, которому доверяешь, и поговори с ним. Носить все в себе вредно для здоровья. Задумайся над этим!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12290" name="Picture 2" descr="C:\Documents and Settings\Воспитательный отдел\Рабочий стол\подростки\ДУ-2010\P122043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857232"/>
            <a:ext cx="2214578" cy="2048628"/>
          </a:xfrm>
          <a:prstGeom prst="rect">
            <a:avLst/>
          </a:prstGeom>
          <a:noFill/>
        </p:spPr>
      </p:pic>
      <p:pic>
        <p:nvPicPr>
          <p:cNvPr id="12291" name="Picture 3" descr="C:\Documents and Settings\Воспитательный отдел\Рабочий стол\подростки\ДУ-2010\P122044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717531">
            <a:off x="142844" y="3857628"/>
            <a:ext cx="2350501" cy="176287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0"/>
            <a:ext cx="6143668" cy="6572272"/>
          </a:xfrm>
        </p:spPr>
        <p:txBody>
          <a:bodyPr>
            <a:noAutofit/>
          </a:bodyPr>
          <a:lstStyle/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just"/>
            <a:r>
              <a:rPr lang="ru-RU" sz="2500" dirty="0" smtClean="0">
                <a:solidFill>
                  <a:srgbClr val="FFFF00"/>
                </a:solidFill>
                <a:latin typeface="Monotype Corsiva" pitchFamily="66" charset="0"/>
              </a:rPr>
              <a:t>-       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Помогают избавиться от стресса занятия спортом и любым делом. Физические упражнения улучшают мышечный тонус, а вместе с  ним настроение становится лучше.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Помогает поднять настроение поход в магазин. Купи себе несколько мелочей. Это всегда приятно. </a:t>
            </a:r>
          </a:p>
          <a:p>
            <a:pPr lvl="0" algn="just">
              <a:buFontTx/>
              <a:buChar char="-"/>
            </a:pPr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Если подавленность не проходит несколько недель, обратись к врачу-невропатологу. Может быть, причина твоей хандры в болезни? </a:t>
            </a:r>
          </a:p>
          <a:p>
            <a:pPr lvl="0" algn="just">
              <a:buFontTx/>
              <a:buChar char="-"/>
            </a:pPr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 -     И последнее: время обязательно 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лечит 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раны! Не углубляйся в депрессию - ищи решение! </a:t>
            </a:r>
          </a:p>
          <a:p>
            <a:pPr lvl="0" algn="just"/>
            <a:endParaRPr lang="ru-RU" sz="2500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13314" name="Picture 2" descr="C:\Documents and Settings\Воспитательный отдел\Рабочий стол\подростки\ДУ-2010\P122045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5467">
            <a:off x="68102" y="717854"/>
            <a:ext cx="2488180" cy="1866135"/>
          </a:xfrm>
          <a:prstGeom prst="rect">
            <a:avLst/>
          </a:prstGeom>
          <a:noFill/>
        </p:spPr>
      </p:pic>
      <p:pic>
        <p:nvPicPr>
          <p:cNvPr id="13315" name="Picture 3" descr="C:\Documents and Settings\Воспитательный отдел\Рабочий стол\подростки\ДУ-2010\P122045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500438"/>
            <a:ext cx="2160000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0"/>
            <a:ext cx="6143668" cy="6715148"/>
          </a:xfrm>
        </p:spPr>
        <p:txBody>
          <a:bodyPr>
            <a:noAutofit/>
          </a:bodyPr>
          <a:lstStyle/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Узнай лучше самого себя. Найди в себе интересные качества - это поможет привлечь к себе сверстников и сохранить объективное суждение о других людях. </a:t>
            </a:r>
          </a:p>
          <a:p>
            <a:pPr lvl="0" algn="just">
              <a:buFontTx/>
              <a:buChar char="-"/>
            </a:pPr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Развивай в себе чувствительность и внимание к внутреннему миру другого человека. Старайся при разговоре задавать вопросы, которые интересовали бы твоего собеседника.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Помни, каждый достоин уважения, так как он - человек. Относись к другим так, как бы ты хотел, чтобы относились к тебе.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66682" y="438128"/>
            <a:ext cx="2428892" cy="61551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  <a:hlinkClick r:id="rId2"/>
              </a:rPr>
              <a:t>Общение</a:t>
            </a:r>
            <a:r>
              <a:rPr kumimoji="0" lang="ru-RU" sz="24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  <a:hlinkClick r:id="rId2"/>
              </a:rPr>
              <a:t>  </a:t>
            </a:r>
            <a:r>
              <a:rPr kumimoji="0" lang="ru-RU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  <a:hlinkClick r:id="rId2"/>
              </a:rPr>
              <a:t>.</a:t>
            </a:r>
            <a:endParaRPr kumimoji="0" lang="ru-RU" sz="24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FF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428604"/>
            <a:ext cx="2428892" cy="61551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  <a:hlinkClick r:id="rId2"/>
              </a:rPr>
              <a:t>Общение</a:t>
            </a:r>
            <a:r>
              <a:rPr kumimoji="0" lang="ru-RU" sz="24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  <a:hlinkClick r:id="rId2"/>
              </a:rPr>
              <a:t>  </a:t>
            </a:r>
            <a:r>
              <a:rPr kumimoji="0" lang="ru-RU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  <a:hlinkClick r:id="rId2"/>
              </a:rPr>
              <a:t>.</a:t>
            </a:r>
            <a:endParaRPr kumimoji="0" lang="ru-RU" sz="24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FF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4338" name="Picture 2" descr="C:\Documents and Settings\Воспитательный отдел\Рабочий стол\подростки\ДУ-2010\P122046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15530">
            <a:off x="200644" y="4506737"/>
            <a:ext cx="2541003" cy="1905752"/>
          </a:xfrm>
          <a:prstGeom prst="rect">
            <a:avLst/>
          </a:prstGeom>
          <a:noFill/>
        </p:spPr>
      </p:pic>
      <p:pic>
        <p:nvPicPr>
          <p:cNvPr id="14339" name="Picture 3" descr="C:\Documents and Settings\Воспитательный отдел\Рабочий стол\подростки\ДУ-2010\P122046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357298"/>
            <a:ext cx="2160000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0"/>
            <a:ext cx="6143668" cy="6715148"/>
          </a:xfrm>
        </p:spPr>
        <p:txBody>
          <a:bodyPr>
            <a:noAutofit/>
          </a:bodyPr>
          <a:lstStyle/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214291"/>
            <a:ext cx="600079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ru-RU" sz="2200" dirty="0" smtClean="0">
                <a:solidFill>
                  <a:srgbClr val="FFFF00"/>
                </a:solidFill>
                <a:latin typeface="Monotype Corsiva" pitchFamily="66" charset="0"/>
              </a:rPr>
              <a:t>        Проявляй </a:t>
            </a:r>
            <a:r>
              <a:rPr lang="ru-RU" sz="2200" dirty="0">
                <a:solidFill>
                  <a:srgbClr val="FFFF00"/>
                </a:solidFill>
                <a:latin typeface="Monotype Corsiva" pitchFamily="66" charset="0"/>
              </a:rPr>
              <a:t>чаще интерес к другому человеку. Научись находить в нем хорошее. </a:t>
            </a:r>
            <a:endParaRPr lang="ru-RU" sz="22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/>
            <a:endParaRPr lang="ru-RU" sz="22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>
              <a:buFontTx/>
              <a:buChar char="-"/>
            </a:pPr>
            <a:r>
              <a:rPr lang="ru-RU" sz="2200" dirty="0" smtClean="0">
                <a:solidFill>
                  <a:srgbClr val="FFFF00"/>
                </a:solidFill>
                <a:latin typeface="Monotype Corsiva" pitchFamily="66" charset="0"/>
              </a:rPr>
              <a:t>       Не </a:t>
            </a:r>
            <a:r>
              <a:rPr lang="ru-RU" sz="2200" dirty="0">
                <a:solidFill>
                  <a:srgbClr val="FFFF00"/>
                </a:solidFill>
                <a:latin typeface="Monotype Corsiva" pitchFamily="66" charset="0"/>
              </a:rPr>
              <a:t>замечай мелкие недостатки товарища. </a:t>
            </a:r>
            <a:endParaRPr lang="ru-RU" sz="22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/>
            <a:endParaRPr lang="ru-RU" sz="22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>
              <a:buFontTx/>
              <a:buChar char="-"/>
            </a:pPr>
            <a:r>
              <a:rPr lang="ru-RU" sz="2200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ru-RU" sz="2200" dirty="0" smtClean="0">
                <a:solidFill>
                  <a:srgbClr val="FFFF00"/>
                </a:solidFill>
                <a:latin typeface="Monotype Corsiva" pitchFamily="66" charset="0"/>
              </a:rPr>
              <a:t>     Старайся </a:t>
            </a:r>
            <a:r>
              <a:rPr lang="ru-RU" sz="2200" dirty="0">
                <a:solidFill>
                  <a:srgbClr val="FFFF00"/>
                </a:solidFill>
                <a:latin typeface="Monotype Corsiva" pitchFamily="66" charset="0"/>
              </a:rPr>
              <a:t>отшучиваться, если кто-то иронизирует по поводу твоей внешности или успеваемости. </a:t>
            </a:r>
          </a:p>
          <a:p>
            <a:pPr lvl="0"/>
            <a:endParaRPr lang="ru-RU" sz="22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>
              <a:buFontTx/>
              <a:buChar char="-"/>
            </a:pPr>
            <a:r>
              <a:rPr lang="ru-RU" sz="2200" dirty="0" smtClean="0">
                <a:solidFill>
                  <a:srgbClr val="FFFF00"/>
                </a:solidFill>
                <a:latin typeface="Monotype Corsiva" pitchFamily="66" charset="0"/>
              </a:rPr>
              <a:t>       Умей </a:t>
            </a:r>
            <a:r>
              <a:rPr lang="ru-RU" sz="2200" dirty="0">
                <a:solidFill>
                  <a:srgbClr val="FFFF00"/>
                </a:solidFill>
                <a:latin typeface="Monotype Corsiva" pitchFamily="66" charset="0"/>
              </a:rPr>
              <a:t>выслушать товарища, учись вести диалог, а не говорить монологи. </a:t>
            </a:r>
            <a:endParaRPr lang="ru-RU" sz="22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/>
            <a:endParaRPr lang="ru-RU" sz="2200" dirty="0">
              <a:solidFill>
                <a:srgbClr val="FFFF00"/>
              </a:solidFill>
              <a:latin typeface="Monotype Corsiva" pitchFamily="66" charset="0"/>
            </a:endParaRPr>
          </a:p>
          <a:p>
            <a:pPr lvl="0"/>
            <a:r>
              <a:rPr lang="ru-RU" sz="2200" dirty="0" smtClean="0">
                <a:solidFill>
                  <a:srgbClr val="FFFF00"/>
                </a:solidFill>
                <a:latin typeface="Monotype Corsiva" pitchFamily="66" charset="0"/>
              </a:rPr>
              <a:t>-       Учись </a:t>
            </a:r>
            <a:r>
              <a:rPr lang="ru-RU" sz="2200" dirty="0">
                <a:solidFill>
                  <a:srgbClr val="FFFF00"/>
                </a:solidFill>
                <a:latin typeface="Monotype Corsiva" pitchFamily="66" charset="0"/>
              </a:rPr>
              <a:t>мыслить творчески, занимайся чем-нибудь интересным - это притягивает. </a:t>
            </a:r>
            <a:endParaRPr lang="ru-RU" sz="22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/>
            <a:endParaRPr lang="ru-RU" sz="2200" dirty="0">
              <a:solidFill>
                <a:srgbClr val="FFFF00"/>
              </a:solidFill>
              <a:latin typeface="Monotype Corsiva" pitchFamily="66" charset="0"/>
            </a:endParaRPr>
          </a:p>
          <a:p>
            <a:pPr lvl="0"/>
            <a:r>
              <a:rPr lang="ru-RU" sz="2200" dirty="0" smtClean="0">
                <a:solidFill>
                  <a:srgbClr val="FFFF00"/>
                </a:solidFill>
                <a:latin typeface="Monotype Corsiva" pitchFamily="66" charset="0"/>
              </a:rPr>
              <a:t>-        Если </a:t>
            </a:r>
            <a:r>
              <a:rPr lang="ru-RU" sz="2200" dirty="0">
                <a:solidFill>
                  <a:srgbClr val="FFFF00"/>
                </a:solidFill>
                <a:latin typeface="Monotype Corsiva" pitchFamily="66" charset="0"/>
              </a:rPr>
              <a:t>ты теряешь друга, подумай, может быть, вы оба изменились, выросли, поэтому и </a:t>
            </a:r>
            <a:r>
              <a:rPr lang="ru-RU" sz="2200" dirty="0" smtClean="0">
                <a:solidFill>
                  <a:srgbClr val="FFFF00"/>
                </a:solidFill>
                <a:latin typeface="Monotype Corsiva" pitchFamily="66" charset="0"/>
              </a:rPr>
              <a:t>расстаетесь. </a:t>
            </a:r>
            <a:r>
              <a:rPr lang="ru-RU" sz="2200" dirty="0">
                <a:solidFill>
                  <a:srgbClr val="FFFF00"/>
                </a:solidFill>
                <a:latin typeface="Monotype Corsiva" pitchFamily="66" charset="0"/>
              </a:rPr>
              <a:t>Всегда можно найти новых друзей. Только настоящие друзья останутся с тобой на всю жизнь. </a:t>
            </a:r>
          </a:p>
        </p:txBody>
      </p:sp>
      <p:pic>
        <p:nvPicPr>
          <p:cNvPr id="15362" name="Picture 2" descr="C:\Documents and Settings\Воспитательный отдел\Рабочий стол\подростки\ДУ-2010\P122048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642918"/>
            <a:ext cx="2357454" cy="3071834"/>
          </a:xfrm>
          <a:prstGeom prst="rect">
            <a:avLst/>
          </a:prstGeom>
          <a:noFill/>
        </p:spPr>
      </p:pic>
      <p:pic>
        <p:nvPicPr>
          <p:cNvPr id="15363" name="Picture 3" descr="C:\Documents and Settings\Воспитательный отдел\Рабочий стол\подростки\ДУ-2010\P122049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22774">
            <a:off x="265219" y="4307252"/>
            <a:ext cx="2160000" cy="16200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0"/>
            <a:ext cx="5929354" cy="6715148"/>
          </a:xfrm>
        </p:spPr>
        <p:txBody>
          <a:bodyPr>
            <a:noAutofit/>
          </a:bodyPr>
          <a:lstStyle/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Если ты одинок - подумай, что можно сделать, чтобы это исправить. </a:t>
            </a:r>
          </a:p>
          <a:p>
            <a:pPr lvl="0" algn="just">
              <a:buFontTx/>
              <a:buChar char="-"/>
            </a:pPr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Помечтай, поразмысли, как ты реализуешь свои мечты.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Найди среди своих знакомых, друзей, близких и приятелей хороших друзей. Подумай об их жизни. О твоих отношениях с ними.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  Не пугайся, когда останешься один на один с собой - это необходимо, чтобы повзрослеть.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Подумай, есть ли такие люди в твоем окружении, С которыми ты не общаешься. Почему?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42852"/>
            <a:ext cx="2786050" cy="92869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700" b="1" cap="all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latin typeface="Monotype Corsiva" pitchFamily="66" charset="0"/>
                <a:ea typeface="+mj-ea"/>
                <a:cs typeface="+mj-cs"/>
                <a:hlinkClick r:id="rId2"/>
              </a:rPr>
              <a:t>Одиночество</a:t>
            </a:r>
            <a:endParaRPr lang="ru-RU" sz="27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FF00"/>
              </a:solidFill>
              <a:latin typeface="Monotype Corsiva" pitchFamily="66" charset="0"/>
              <a:ea typeface="+mj-ea"/>
              <a:cs typeface="+mj-cs"/>
              <a:hlinkClick r:id="rId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7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latin typeface="Monotype Corsiva" pitchFamily="66" charset="0"/>
                <a:ea typeface="+mj-ea"/>
                <a:cs typeface="+mj-cs"/>
                <a:hlinkClick r:id="rId2"/>
              </a:rPr>
              <a:t>?!</a:t>
            </a:r>
          </a:p>
        </p:txBody>
      </p:sp>
      <p:pic>
        <p:nvPicPr>
          <p:cNvPr id="16386" name="Picture 2" descr="C:\Documents and Settings\Воспитательный отдел\Рабочий стол\подростки\ДУ-2010\P122051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428736"/>
            <a:ext cx="2160000" cy="3000396"/>
          </a:xfrm>
          <a:prstGeom prst="rect">
            <a:avLst/>
          </a:prstGeom>
          <a:noFill/>
        </p:spPr>
      </p:pic>
      <p:pic>
        <p:nvPicPr>
          <p:cNvPr id="16387" name="Picture 3" descr="C:\Documents and Settings\Воспитательный отдел\Рабочий стол\подростки\ДУ-2010\P122052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774210">
            <a:off x="261481" y="4578804"/>
            <a:ext cx="2160000" cy="16200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0"/>
            <a:ext cx="6143668" cy="6715148"/>
          </a:xfrm>
        </p:spPr>
        <p:txBody>
          <a:bodyPr>
            <a:noAutofit/>
          </a:bodyPr>
          <a:lstStyle/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Оставаясь наедине с собой, не придумывай себе занятие, а поразмышляй, почитай.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Каждый человек иногда испытывает чудовищное одиночество. Тебе кажется, что ты один такой на целом свете, но это не так. Рядом обязательно кто-то есть, только его надо заметить. </a:t>
            </a:r>
          </a:p>
          <a:p>
            <a:pPr lvl="0" algn="just">
              <a:buFontTx/>
              <a:buChar char="-"/>
            </a:pPr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 Помни, что человек, который испытывает чувство одиночества, забывает о том, что его окружают люди.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  -        Сделай что-либо приятное для родителей, друзей, сестры или брата. Это поможет сблизиться с ними, наладить контакт. Помогай, и помогут тебе!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   И, наконец, ты действительно одинок или тебе это только кажется?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17410" name="Picture 2" descr="C:\Documents and Settings\Воспитательный отдел\Рабочий стол\подростки\ДУ-2010\P122052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2" y="3000372"/>
            <a:ext cx="2618672" cy="3143272"/>
          </a:xfrm>
          <a:prstGeom prst="rect">
            <a:avLst/>
          </a:prstGeom>
          <a:noFill/>
        </p:spPr>
      </p:pic>
      <p:pic>
        <p:nvPicPr>
          <p:cNvPr id="17411" name="Picture 3" descr="C:\Documents and Settings\Воспитательный отдел\Рабочий стол\подростки\ДУ-2010\P122062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2352">
            <a:off x="298489" y="526771"/>
            <a:ext cx="2392000" cy="1794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0"/>
            <a:ext cx="6143668" cy="6715148"/>
          </a:xfrm>
        </p:spPr>
        <p:txBody>
          <a:bodyPr>
            <a:noAutofit/>
          </a:bodyPr>
          <a:lstStyle/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285728"/>
            <a:ext cx="61436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ctr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СПАСИБО  ЗА  ВНИМАНИЕ !!!</a:t>
            </a:r>
          </a:p>
          <a:p>
            <a:pPr lvl="0" algn="just"/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Мы  надеемся ,  что  полученная  информация   поможет  тебе  </a:t>
            </a:r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  <a:t>  </a:t>
            </a:r>
          </a:p>
          <a:p>
            <a:pPr lvl="0" algn="just"/>
            <a:endParaRPr lang="ru-RU" sz="2400" dirty="0" smtClean="0">
              <a:solidFill>
                <a:srgbClr val="FFFF00"/>
              </a:solidFill>
              <a:latin typeface="Monotype Corsiva" pitchFamily="66" charset="0"/>
              <a:sym typeface="Wingdings" pitchFamily="2" charset="2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  <a:t> Если   у тебя  появились   вопросы   ты   можешь обраться  за  ответом  к  психологу  или  социальному  педагогу   школы. </a:t>
            </a:r>
          </a:p>
          <a:p>
            <a:pPr lvl="0" algn="r"/>
            <a:endParaRPr lang="ru-RU" sz="2000" dirty="0" smtClean="0">
              <a:solidFill>
                <a:srgbClr val="FFFF00"/>
              </a:solidFill>
              <a:latin typeface="Monotype Corsiva" pitchFamily="66" charset="0"/>
              <a:sym typeface="Wingdings" pitchFamily="2" charset="2"/>
            </a:endParaRPr>
          </a:p>
          <a:p>
            <a:pPr lvl="0" algn="r"/>
            <a:endParaRPr lang="ru-RU" sz="2000" dirty="0" smtClean="0">
              <a:solidFill>
                <a:srgbClr val="FFFF00"/>
              </a:solidFill>
              <a:latin typeface="Monotype Corsiva" pitchFamily="66" charset="0"/>
              <a:sym typeface="Wingdings" pitchFamily="2" charset="2"/>
            </a:endParaRPr>
          </a:p>
          <a:p>
            <a:pPr lvl="0" algn="r"/>
            <a:endParaRPr lang="ru-RU" sz="2000" dirty="0" smtClean="0">
              <a:solidFill>
                <a:srgbClr val="FFFF00"/>
              </a:solidFill>
              <a:latin typeface="Monotype Corsiva" pitchFamily="66" charset="0"/>
              <a:sym typeface="Wingdings" pitchFamily="2" charset="2"/>
            </a:endParaRPr>
          </a:p>
          <a:p>
            <a:pPr lvl="0" algn="r"/>
            <a:r>
              <a:rPr lang="ru-RU" sz="20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  <a:t>Презентацию   подготовили</a:t>
            </a:r>
            <a:br>
              <a:rPr lang="ru-RU" sz="20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</a:br>
            <a:r>
              <a:rPr lang="ru-RU" sz="20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  <a:t>социальные - педагоги  </a:t>
            </a:r>
          </a:p>
          <a:p>
            <a:pPr lvl="0" algn="r"/>
            <a:r>
              <a:rPr lang="ru-RU" sz="20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  <a:t>МОУ  СОШ №26</a:t>
            </a:r>
            <a:br>
              <a:rPr lang="ru-RU" sz="20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</a:br>
            <a:r>
              <a:rPr lang="ru-RU" sz="20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  <a:t>Ганиева  Т.З.</a:t>
            </a:r>
            <a:br>
              <a:rPr lang="ru-RU" sz="20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</a:br>
            <a:r>
              <a:rPr lang="ru-RU" sz="2000" dirty="0" err="1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  <a:t>Черданцева</a:t>
            </a:r>
            <a:r>
              <a:rPr lang="ru-RU" sz="20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  <a:t>   А.Л.</a:t>
            </a:r>
            <a:br>
              <a:rPr lang="ru-RU" sz="2000" dirty="0" smtClean="0">
                <a:solidFill>
                  <a:srgbClr val="FFFF00"/>
                </a:solidFill>
                <a:latin typeface="Monotype Corsiva" pitchFamily="66" charset="0"/>
                <a:sym typeface="Wingdings" pitchFamily="2" charset="2"/>
              </a:rPr>
            </a:br>
            <a:endParaRPr lang="ru-RU" sz="2000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9218" name="Picture 2" descr="C:\Documents and Settings\Воспитательный отдел\Рабочий стол\подростки\ДУ-2010\P122059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143380"/>
            <a:ext cx="4357718" cy="2571768"/>
          </a:xfrm>
          <a:prstGeom prst="rect">
            <a:avLst/>
          </a:prstGeom>
          <a:noFill/>
        </p:spPr>
      </p:pic>
      <p:pic>
        <p:nvPicPr>
          <p:cNvPr id="9219" name="Picture 3" descr="C:\Documents and Settings\Воспитательный отдел\Рабочий стол\подростки\ДУ-2010\P122058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104496">
            <a:off x="-283681" y="742333"/>
            <a:ext cx="3399080" cy="254931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142852"/>
            <a:ext cx="6143668" cy="6715148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7400" dirty="0" smtClean="0">
                <a:solidFill>
                  <a:srgbClr val="FFFF00"/>
                </a:solidFill>
                <a:latin typeface="Monotype Corsiva" pitchFamily="66" charset="0"/>
              </a:rPr>
              <a:t>              </a:t>
            </a:r>
            <a:r>
              <a:rPr lang="ru-RU" sz="6800" dirty="0" smtClean="0">
                <a:solidFill>
                  <a:srgbClr val="FFFF00"/>
                </a:solidFill>
                <a:latin typeface="Monotype Corsiva" pitchFamily="66" charset="0"/>
              </a:rPr>
              <a:t>Отрочество (13-15 лет)  и юность (до 18 лет) — для всей семьи трудное время. Грани этих периодов размыты, условны, поэтому ребят этого возраста называют то юношами, то подростками. Некоторые уже достигли половой зрелости, другие находятся на середине процесса созревания.</a:t>
            </a:r>
          </a:p>
          <a:p>
            <a:pPr algn="just"/>
            <a:endParaRPr lang="ru-RU" sz="68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just"/>
            <a:r>
              <a:rPr lang="ru-RU" sz="6800" dirty="0" smtClean="0">
                <a:solidFill>
                  <a:srgbClr val="FFFF00"/>
                </a:solidFill>
                <a:latin typeface="Monotype Corsiva" pitchFamily="66" charset="0"/>
              </a:rPr>
              <a:t>              Сказывается закон неравномерности индивидуального развития. Так же неравномерно происходит и умственное, социальное, нравственное развитие.</a:t>
            </a:r>
          </a:p>
          <a:p>
            <a:pPr algn="just"/>
            <a:endParaRPr lang="ru-RU" sz="68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just"/>
            <a:r>
              <a:rPr lang="ru-RU" sz="6800" dirty="0" smtClean="0">
                <a:solidFill>
                  <a:srgbClr val="FFFF00"/>
                </a:solidFill>
                <a:latin typeface="Monotype Corsiva" pitchFamily="66" charset="0"/>
              </a:rPr>
              <a:t>               Не совпадают эти развития в различных жизненных сферах. Ребенок может быть вполне взрослым физически, но умственно и социально оставаться подростком.</a:t>
            </a:r>
          </a:p>
          <a:p>
            <a:pPr algn="just"/>
            <a:endParaRPr lang="ru-RU" sz="68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just"/>
            <a:r>
              <a:rPr lang="ru-RU" sz="6800" dirty="0" smtClean="0">
                <a:solidFill>
                  <a:srgbClr val="FFFF00"/>
                </a:solidFill>
                <a:latin typeface="Monotype Corsiva" pitchFamily="66" charset="0"/>
              </a:rPr>
              <a:t>               И все же юноши и девушки, так или иначе, сталкиваются с одинаковыми проблемами: взаимоотношения с родителями, сверстниками, учителями, одиночество, первая любовь, выбор профессии. Обо всем этом мы и поговорим.</a:t>
            </a:r>
          </a:p>
          <a:p>
            <a:pPr algn="just"/>
            <a:endParaRPr lang="ru-RU" sz="6800" dirty="0"/>
          </a:p>
        </p:txBody>
      </p:sp>
      <p:pic>
        <p:nvPicPr>
          <p:cNvPr id="4" name="Picture 2" descr="C:\Documents and Settings\Воспитательный отдел\Рабочий стол\подростки\ДУ-2010\P122040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06" y="3429000"/>
            <a:ext cx="2535050" cy="3022876"/>
          </a:xfrm>
          <a:prstGeom prst="rect">
            <a:avLst/>
          </a:prstGeom>
          <a:noFill/>
        </p:spPr>
      </p:pic>
      <p:pic>
        <p:nvPicPr>
          <p:cNvPr id="3075" name="Picture 3" descr="C:\Documents and Settings\Воспитательный отдел\Рабочий стол\подростки\ДУ-2010\P122045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26200">
            <a:off x="294094" y="726763"/>
            <a:ext cx="2215905" cy="2194216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2714612" cy="1857388"/>
          </a:xfrm>
        </p:spPr>
        <p:txBody>
          <a:bodyPr/>
          <a:lstStyle/>
          <a:p>
            <a:pPr lvl="0" algn="ctr"/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/>
            </a:r>
            <a:b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</a:b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/>
            </a:r>
            <a:b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</a:b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/>
            </a:r>
            <a:b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</a:b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>Отношения  </a:t>
            </a:r>
            <a:b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</a:b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>с  родителями.</a:t>
            </a: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br>
              <a:rPr lang="ru-RU" sz="2800" dirty="0" smtClean="0">
                <a:solidFill>
                  <a:srgbClr val="FFFF00"/>
                </a:solidFill>
                <a:latin typeface="Monotype Corsiva" pitchFamily="66" charset="0"/>
              </a:rPr>
            </a:br>
            <a:endParaRPr lang="ru-RU" sz="2800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0"/>
            <a:ext cx="6072230" cy="6357958"/>
          </a:xfrm>
        </p:spPr>
        <p:txBody>
          <a:bodyPr>
            <a:noAutofit/>
          </a:bodyPr>
          <a:lstStyle/>
          <a:p>
            <a:pPr lvl="0" algn="just"/>
            <a:endParaRPr lang="ru-RU" sz="16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 -       Разговаривай со своими родителями, сообщай им новости твоей жизни. </a:t>
            </a:r>
          </a:p>
          <a:p>
            <a:pPr lvl="0" algn="just"/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  -    Старайся не обманывать своих родителей. Тайное все равно станет явным. </a:t>
            </a:r>
          </a:p>
          <a:p>
            <a:pPr lvl="0" algn="just"/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  -     Помни, что родители тоже могут совершать ошибки. Будь снисходителен. </a:t>
            </a:r>
          </a:p>
          <a:p>
            <a:pPr lvl="0" algn="just"/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 -    Родительский запрет чаще всего оказывается правильным решением. Задумайся, что бы произошло, если бы тебе было позволено все! </a:t>
            </a:r>
          </a:p>
          <a:p>
            <a:pPr lvl="0" algn="just"/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 -    Если произошла ссора и ты чувствуешь себя виноватым, найди в себе силы подойти первым. Уважение ты не потеряешь, поверь. </a:t>
            </a:r>
          </a:p>
          <a:p>
            <a:pPr lvl="0" algn="just"/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2050" name="Picture 2" descr="C:\Documents and Settings\Воспитательный отдел\Рабочий стол\подростки\ДУ-2010\P122050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2214554"/>
            <a:ext cx="2433460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0"/>
            <a:ext cx="6000792" cy="6858000"/>
          </a:xfrm>
        </p:spPr>
        <p:txBody>
          <a:bodyPr>
            <a:noAutofit/>
          </a:bodyPr>
          <a:lstStyle/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</a:p>
          <a:p>
            <a:pPr lvl="0" algn="just">
              <a:buFontTx/>
              <a:buChar char="-"/>
            </a:pPr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-  Установи с родителями границы личной территории, но не раздражаясь, не требуя. Просто попроси их об этом.  </a:t>
            </a:r>
          </a:p>
          <a:p>
            <a:pPr lvl="0" algn="just">
              <a:buFontTx/>
              <a:buChar char="-"/>
            </a:pPr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 -     Работа по дому служит отличной подготовкой к самостоятельной жизни. Отнесись к  ней  с  пониманием. </a:t>
            </a:r>
          </a:p>
          <a:p>
            <a:pPr lvl="0" algn="just"/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 -     Возвращение домой к определенному времени - это способ оградить тебя от неприятностей, то есть мера безопасности. Если задерживаешься, обязательно позвони, они же волнуются! Побереги их   для  себя. </a:t>
            </a:r>
          </a:p>
          <a:p>
            <a:pPr algn="just">
              <a:lnSpc>
                <a:spcPct val="80000"/>
              </a:lnSpc>
            </a:pPr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5122" name="Picture 2" descr="C:\Documents and Settings\Воспитательный отдел\Рабочий стол\подростки\ДУ-2010\P122050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328888">
            <a:off x="318740" y="624738"/>
            <a:ext cx="2286017" cy="2191504"/>
          </a:xfrm>
          <a:prstGeom prst="rect">
            <a:avLst/>
          </a:prstGeom>
          <a:noFill/>
        </p:spPr>
      </p:pic>
      <p:pic>
        <p:nvPicPr>
          <p:cNvPr id="5123" name="Picture 3" descr="C:\Documents and Settings\Воспитательный отдел\Рабочий стол\подростки\ДУ-2010\P122051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3643314"/>
            <a:ext cx="2374314" cy="247725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142852"/>
            <a:ext cx="6072230" cy="6715148"/>
          </a:xfrm>
        </p:spPr>
        <p:txBody>
          <a:bodyPr>
            <a:normAutofit fontScale="25000" lnSpcReduction="20000"/>
          </a:bodyPr>
          <a:lstStyle/>
          <a:p>
            <a:pPr lvl="0" algn="just"/>
            <a:endParaRPr lang="ru-RU" sz="96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9600" dirty="0" smtClean="0">
                <a:solidFill>
                  <a:srgbClr val="FFFF00"/>
                </a:solidFill>
                <a:latin typeface="Monotype Corsiva" pitchFamily="66" charset="0"/>
              </a:rPr>
              <a:t>-  Родители могут прекратить поощрения, отлучить тебя от друзей. И все это может произойти, как ты считаешь, из-за пустяка. Родителей же этот "пустяк" может вывести из себя. Подумай, может быть, родители видят опасность, которую ты либо не осознаешь, либо приуменьшаешь. </a:t>
            </a:r>
          </a:p>
          <a:p>
            <a:pPr lvl="0" algn="just">
              <a:buFontTx/>
              <a:buChar char="-"/>
            </a:pPr>
            <a:endParaRPr lang="ru-RU" sz="96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9600" dirty="0" smtClean="0">
                <a:solidFill>
                  <a:srgbClr val="FFFF00"/>
                </a:solidFill>
                <a:latin typeface="Monotype Corsiva" pitchFamily="66" charset="0"/>
              </a:rPr>
              <a:t>-    Требуй, чтобы родители объясняли мотивы своего поведения по отношению к тебе и твоим друзьям. Может быть, тебе станет понятно, почему они поступают так или иначе. </a:t>
            </a:r>
          </a:p>
          <a:p>
            <a:pPr lvl="0" algn="just">
              <a:buFontTx/>
              <a:buChar char="-"/>
            </a:pPr>
            <a:endParaRPr lang="ru-RU" sz="96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9600" dirty="0" smtClean="0">
                <a:solidFill>
                  <a:srgbClr val="FFFF00"/>
                </a:solidFill>
                <a:latin typeface="Monotype Corsiva" pitchFamily="66" charset="0"/>
              </a:rPr>
              <a:t>-    Если ты зол на кого-либо из друзей, учителей, раздражен на грязь, слякоть, а также на "двойку", поставленную "ни за что", не срывай зло на родителях. Это </a:t>
            </a:r>
            <a:r>
              <a:rPr lang="ru-RU" sz="9600" dirty="0" smtClean="0">
                <a:solidFill>
                  <a:srgbClr val="FFFF00"/>
                </a:solidFill>
                <a:latin typeface="Monotype Corsiva" pitchFamily="66" charset="0"/>
              </a:rPr>
              <a:t>неблагоразумно </a:t>
            </a:r>
            <a:r>
              <a:rPr lang="ru-RU" sz="9600" dirty="0" smtClean="0">
                <a:solidFill>
                  <a:srgbClr val="FFFF00"/>
                </a:solidFill>
                <a:latin typeface="Monotype Corsiva" pitchFamily="66" charset="0"/>
              </a:rPr>
              <a:t>и приводит к печальным последствиям.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0"/>
            <a:ext cx="2428892" cy="114298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>О  наказаниях.</a:t>
            </a:r>
            <a:endParaRPr lang="ru-RU" sz="2800" dirty="0">
              <a:solidFill>
                <a:srgbClr val="FFFF00"/>
              </a:solidFill>
              <a:latin typeface="Monotype Corsiva" pitchFamily="66" charset="0"/>
              <a:hlinkClick r:id="rId2"/>
            </a:endParaRPr>
          </a:p>
        </p:txBody>
      </p:sp>
      <p:pic>
        <p:nvPicPr>
          <p:cNvPr id="6146" name="Picture 2" descr="C:\Documents and Settings\Воспитательный отдел\Рабочий стол\подростки\ДУ-2010\P122054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357298"/>
            <a:ext cx="2428892" cy="2477256"/>
          </a:xfrm>
          <a:prstGeom prst="rect">
            <a:avLst/>
          </a:prstGeom>
          <a:noFill/>
        </p:spPr>
      </p:pic>
      <p:pic>
        <p:nvPicPr>
          <p:cNvPr id="6147" name="Picture 3" descr="C:\Documents and Settings\Воспитательный отдел\Рабочий стол\подростки\ДУ-2010\P122054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955376">
            <a:off x="317511" y="4396415"/>
            <a:ext cx="2158331" cy="1905752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214290"/>
            <a:ext cx="5857916" cy="6215106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- Если родители решили разводиться, конечно, - это особый случай. </a:t>
            </a:r>
          </a:p>
          <a:p>
            <a:pPr lvl="0" algn="just">
              <a:buFontTx/>
              <a:buChar char="-"/>
            </a:pPr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- Стоит понимать, что отец и мать - самостоятельные люди, они должны все решать сами. </a:t>
            </a:r>
          </a:p>
          <a:p>
            <a:pPr lvl="0" algn="just">
              <a:buFontTx/>
              <a:buChar char="-"/>
            </a:pPr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-    Тем более люди со временем меняются, поэтому нельзя винить родителей за то, что они утратили любовь  друг  к  другу. </a:t>
            </a:r>
          </a:p>
          <a:p>
            <a:pPr lvl="0" algn="just"/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- И главное - запомни: родители разводятся не из-за тебя! Ты в этом не виноват!</a:t>
            </a:r>
          </a:p>
          <a:p>
            <a:endParaRPr lang="ru-RU" sz="2400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844" y="642918"/>
            <a:ext cx="2428892" cy="135729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>О  </a:t>
            </a:r>
            <a:b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</a:b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>Разводе  РОДителей.</a:t>
            </a:r>
            <a:endParaRPr lang="ru-RU" sz="2800" dirty="0">
              <a:solidFill>
                <a:srgbClr val="FFFF00"/>
              </a:solidFill>
              <a:latin typeface="Monotype Corsiva" pitchFamily="66" charset="0"/>
              <a:hlinkClick r:id="rId2"/>
            </a:endParaRPr>
          </a:p>
        </p:txBody>
      </p:sp>
      <p:pic>
        <p:nvPicPr>
          <p:cNvPr id="7170" name="Picture 2" descr="C:\Documents and Settings\Воспитательный отдел\Рабочий стол\подростки\ДУ-2010\P122055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2643182"/>
            <a:ext cx="2500330" cy="2405818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2643174" cy="121444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>Школа   </a:t>
            </a:r>
            <a:b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</a:b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>и   </a:t>
            </a:r>
            <a:b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</a:b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  <a:hlinkClick r:id="rId2"/>
              </a:rPr>
              <a:t>ты.</a:t>
            </a:r>
            <a:endParaRPr lang="ru-RU" sz="2800" dirty="0" smtClean="0">
              <a:solidFill>
                <a:srgbClr val="FFFF00"/>
              </a:solidFill>
              <a:latin typeface="Monotype Corsiva" pitchFamily="66" charset="0"/>
              <a:hlinkClick r:id="rId3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142852"/>
            <a:ext cx="6000792" cy="4498260"/>
          </a:xfrm>
        </p:spPr>
        <p:txBody>
          <a:bodyPr>
            <a:noAutofit/>
          </a:bodyPr>
          <a:lstStyle/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       Если школа кажется тебе каторгой, подумай и найди в ней что-нибудь хорошее, так как ходить в школу тебе все равно придется. А придется потому, что без образования ты не найдешь себе места в жизни. Это создаст тебе очень большие проблемы. </a:t>
            </a: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      Относись к  учителям  терпимо, с пониманием, так как все равно тебе придется экзамены сдавать и контрольные писать. </a:t>
            </a: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Если учитель избирает тебя объектом для насмешек, останься после уроков, поговори с ним. Скажи, что не нравится быть такого рода объектом, если не поможет, поговори с родителями. </a:t>
            </a: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  Учитывай, что бесполезных предметов не бывает. Ведь сейчас 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неизвестно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, чем ты будешь заниматься в дальнейшем. А также стоит понимать, что параллельно у тебя развивается речь, умение мыслить, 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тренируются 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память и усидчивость. Не жалей о потраченном времени. </a:t>
            </a:r>
          </a:p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098" name="Picture 2" descr="C:\Documents and Settings\Воспитательный отдел\Рабочий стол\подростки\ДУ-2010\P122041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857364"/>
            <a:ext cx="2428892" cy="2214578"/>
          </a:xfrm>
          <a:prstGeom prst="rect">
            <a:avLst/>
          </a:prstGeom>
          <a:noFill/>
        </p:spPr>
      </p:pic>
      <p:pic>
        <p:nvPicPr>
          <p:cNvPr id="4099" name="Picture 3" descr="C:\Documents and Settings\Воспитательный отдел\Рабочий стол\подростки\ДУ-2010\P1220420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49455">
            <a:off x="159213" y="4109962"/>
            <a:ext cx="2444788" cy="2193035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142852"/>
            <a:ext cx="6000792" cy="6715148"/>
          </a:xfrm>
        </p:spPr>
        <p:txBody>
          <a:bodyPr>
            <a:noAutofit/>
          </a:bodyPr>
          <a:lstStyle/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 -     Не старайся воевать с учителем, который справедливо тебе ставит "двойку", даже если этого очень хочется из-за раздражения или обиды на себя. Ни к чему хорошему это не приведет, тем более такое поведение осложнит тебе дальнейшую жизнь на уроках учителя.</a:t>
            </a: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Если тебя вызвали к директору, никогда не старайся вести себя вызывающе, но и не умоляй. Внимательно выслушай, что тебе скажут. Скажи спокойно и уверенно, что ты допустил ошибку и в будущем будешь предварительно думать, прежде чем поступать   подобным образом. </a:t>
            </a: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   Если тебя к 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неприемлемому 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поведению на уроках склоняют товарищи, скажи, что у тебя сегодня нет настроения или ты очень занят чем-нибудь не относящимся к уроку. Это принесет тебе меньше вреда, чем шутовство, следствием чего может стать вызов в школу родителей. 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</a:p>
          <a:p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8194" name="Picture 2" descr="C:\Documents and Settings\Воспитательный отдел\Рабочий стол\подростки\ДУ-2010\P122038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714356"/>
            <a:ext cx="2428893" cy="2120066"/>
          </a:xfrm>
          <a:prstGeom prst="rect">
            <a:avLst/>
          </a:prstGeom>
          <a:noFill/>
        </p:spPr>
      </p:pic>
      <p:pic>
        <p:nvPicPr>
          <p:cNvPr id="8195" name="Picture 3" descr="C:\Documents and Settings\Воспитательный отдел\Рабочий стол\подростки\ДУ-2010\P122039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44416">
            <a:off x="-116189" y="3675148"/>
            <a:ext cx="2975538" cy="223165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142852"/>
            <a:ext cx="5929354" cy="6715148"/>
          </a:xfrm>
        </p:spPr>
        <p:txBody>
          <a:bodyPr>
            <a:noAutofit/>
          </a:bodyPr>
          <a:lstStyle/>
          <a:p>
            <a:pPr lvl="0" algn="just"/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Если ребята убегают с урока всем классом, постарайся убедить их, что необходимо остаться (контрольная завтра, позже будет интересный урок и т.д.). Однако если не получилось, оставаться в классе одному не имеет смысла, а уж тем более жаловаться учителю. </a:t>
            </a:r>
          </a:p>
          <a:p>
            <a:pPr lvl="0" algn="just">
              <a:buFontTx/>
              <a:buChar char="-"/>
            </a:pPr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lvl="0" algn="just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-         Держи тетради в порядке, это помогает учителю понять, что ты стараешься. Постарайся на каждом уроке тратить хотя бы 15 минут для активного занятия уроком. Это поможет меньше тратить времени на подготовку домашнего задания. </a:t>
            </a:r>
          </a:p>
          <a:p>
            <a:endParaRPr lang="ru-RU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10242" name="Picture 2" descr="C:\Documents and Settings\Воспитательный отдел\Рабочий стол\подростки\ДУ-2010\P122067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857232"/>
            <a:ext cx="2357454" cy="2548694"/>
          </a:xfrm>
          <a:prstGeom prst="rect">
            <a:avLst/>
          </a:prstGeom>
          <a:noFill/>
        </p:spPr>
      </p:pic>
      <p:pic>
        <p:nvPicPr>
          <p:cNvPr id="10243" name="Picture 3" descr="C:\Documents and Settings\Воспитательный отдел\Рабочий стол\подростки\ДУ-2010\P122071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4357694"/>
            <a:ext cx="2636253" cy="233438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191</TotalTime>
  <Words>1671</Words>
  <Application>Microsoft Office PowerPoint</Application>
  <PresentationFormat>Экран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                                               Информация    для   тебя   на  тему:    «ОКРУЖЕНИЕ  И   ТЫ » </vt:lpstr>
      <vt:lpstr>Презентация PowerPoint</vt:lpstr>
      <vt:lpstr>   Отношения   с  родителями.  </vt:lpstr>
      <vt:lpstr>Презентация PowerPoint</vt:lpstr>
      <vt:lpstr>О  наказаниях.</vt:lpstr>
      <vt:lpstr>О   Разводе  РОДителей.</vt:lpstr>
      <vt:lpstr>Школа    и    ты.</vt:lpstr>
      <vt:lpstr>Презентация PowerPoint</vt:lpstr>
      <vt:lpstr>Презентация PowerPoint</vt:lpstr>
      <vt:lpstr>СТРЕСС.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СОШ 26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 13</dc:creator>
  <cp:lastModifiedBy>Бук</cp:lastModifiedBy>
  <cp:revision>26</cp:revision>
  <dcterms:created xsi:type="dcterms:W3CDTF">2010-10-29T06:14:04Z</dcterms:created>
  <dcterms:modified xsi:type="dcterms:W3CDTF">2010-11-03T12:14:28Z</dcterms:modified>
</cp:coreProperties>
</file>