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66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E4F9F-6F22-4C63-BFF7-16E6FB196246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9362F-8F2D-4923-B664-707395DFBA5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949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9362F-8F2D-4923-B664-707395DFBA50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57224" y="5214950"/>
            <a:ext cx="7772400" cy="1357322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Презентация   на   тему :</a:t>
            </a:r>
            <a:br>
              <a:rPr lang="ru-RU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«СУИЦИД»</a:t>
            </a:r>
          </a:p>
        </p:txBody>
      </p:sp>
      <p:pic>
        <p:nvPicPr>
          <p:cNvPr id="1027" name="Picture 3" descr="C:\Documents and Settings\Воспитательный отдел\Рабочий стол\АННА\РАБОТА соц.пед\картинки суицид\шщждшщж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94" y="571480"/>
            <a:ext cx="5092610" cy="34290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2500330" cy="57150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Необходимо!!!</a:t>
            </a:r>
            <a:endParaRPr lang="ru-RU" sz="3200" dirty="0">
              <a:solidFill>
                <a:schemeClr val="accent5">
                  <a:lumMod val="40000"/>
                  <a:lumOff val="6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14356"/>
            <a:ext cx="5500726" cy="5429288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Отнестись   ко  всем   угрозам   ребенка   серьезно .</a:t>
            </a:r>
          </a:p>
          <a:p>
            <a:pPr>
              <a:buFont typeface="Arial" pitchFamily="34" charset="0"/>
              <a:buChar char="•"/>
            </a:pPr>
            <a:r>
              <a:rPr lang="ru-RU" sz="28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Обратитесь  за помощью   и  пусть   специалисты  решают   не  проделки  ли  это.</a:t>
            </a:r>
          </a:p>
          <a:p>
            <a:pPr>
              <a:buFont typeface="Arial" pitchFamily="34" charset="0"/>
              <a:buChar char="•"/>
            </a:pPr>
            <a:r>
              <a:rPr lang="ru-RU" sz="28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Говорите    с  ребенком  открыто   и   прямо.</a:t>
            </a:r>
          </a:p>
          <a:p>
            <a:pPr>
              <a:buFont typeface="Arial" pitchFamily="34" charset="0"/>
              <a:buChar char="•"/>
            </a:pPr>
            <a:r>
              <a:rPr lang="ru-RU" sz="28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Слушайте  с  чувством  искренности    и   понимания.</a:t>
            </a:r>
          </a:p>
          <a:p>
            <a:pPr>
              <a:buFont typeface="Arial" pitchFamily="34" charset="0"/>
              <a:buChar char="•"/>
            </a:pPr>
            <a:r>
              <a:rPr lang="ru-RU" sz="28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Дайте   понять  своему  собеседнику , что  вам  не  все  равно.</a:t>
            </a:r>
          </a:p>
          <a:p>
            <a:pPr>
              <a:buFont typeface="Arial" pitchFamily="34" charset="0"/>
              <a:buChar char="•"/>
            </a:pPr>
            <a:r>
              <a:rPr lang="ru-RU" sz="28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Будь  особенно  внимательны.</a:t>
            </a:r>
            <a:endParaRPr lang="ru-RU" sz="2800" spc="-100" dirty="0">
              <a:solidFill>
                <a:schemeClr val="accent5">
                  <a:lumMod val="40000"/>
                  <a:lumOff val="60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1027" name="Picture 3" descr="C:\Documents and Settings\Воспитательный отдел\Рабочий стол\АННА\РАБОТА соц.пед\картинки суицид\56Г7ЕНШЛНГД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31" y="357166"/>
            <a:ext cx="1450896" cy="2000264"/>
          </a:xfrm>
          <a:prstGeom prst="rect">
            <a:avLst/>
          </a:prstGeom>
          <a:noFill/>
        </p:spPr>
      </p:pic>
      <p:pic>
        <p:nvPicPr>
          <p:cNvPr id="1029" name="Picture 5" descr="C:\Documents and Settings\Воспитательный отдел\Рабочий стол\АННА\РАБОТА соц.пед\картинки суицид\iгнлшг8дз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5286381"/>
            <a:ext cx="1857388" cy="1238259"/>
          </a:xfrm>
          <a:prstGeom prst="rect">
            <a:avLst/>
          </a:prstGeom>
          <a:noFill/>
        </p:spPr>
      </p:pic>
      <p:pic>
        <p:nvPicPr>
          <p:cNvPr id="10" name="Picture 6" descr="C:\Documents and Settings\Воспитательный отдел\Рабочий стол\АННА\РАБОТА соц.пед\картинки суицид\belosnegk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00179">
            <a:off x="6482807" y="2781206"/>
            <a:ext cx="2121967" cy="187824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86446" y="5286388"/>
            <a:ext cx="3186106" cy="135492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buNone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Презентацию   подготовила</a:t>
            </a:r>
          </a:p>
          <a:p>
            <a:pPr>
              <a:spcBef>
                <a:spcPct val="0"/>
              </a:spcBef>
              <a:buNone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 социальный педагог   </a:t>
            </a:r>
          </a:p>
          <a:p>
            <a:pPr>
              <a:spcBef>
                <a:spcPct val="0"/>
              </a:spcBef>
              <a:buNone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МОУ  СОШ   № 26</a:t>
            </a:r>
          </a:p>
          <a:p>
            <a:pPr>
              <a:spcBef>
                <a:spcPct val="0"/>
              </a:spcBef>
              <a:buNone/>
            </a:pPr>
            <a:r>
              <a:rPr lang="ru-RU" sz="2400" spc="-1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Черданцева</a:t>
            </a: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  А.Л.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1472" y="5357826"/>
            <a:ext cx="4929222" cy="42862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СПАСИБО   ЗА  ВНИМАНИЕ!</a:t>
            </a:r>
          </a:p>
        </p:txBody>
      </p:sp>
      <p:pic>
        <p:nvPicPr>
          <p:cNvPr id="8" name="Picture 4" descr="C:\Documents and Settings\Воспитательный отдел\Рабочий стол\АННА\РАБОТА соц.пед\картинки суицид\iдж.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3856">
            <a:off x="3197733" y="625004"/>
            <a:ext cx="2730795" cy="35213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00034" y="714332"/>
            <a:ext cx="4357718" cy="6143668"/>
          </a:xfrm>
        </p:spPr>
        <p:txBody>
          <a:bodyPr>
            <a:normAutofit/>
          </a:bodyPr>
          <a:lstStyle/>
          <a:p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Суицид  рассматривается,  как  ведущая причина  смерти  во  всем  Мире.  </a:t>
            </a:r>
          </a:p>
          <a:p>
            <a:endParaRPr lang="ru-RU" sz="2400" spc="-100" dirty="0" smtClean="0">
              <a:solidFill>
                <a:schemeClr val="accent5">
                  <a:lumMod val="40000"/>
                  <a:lumOff val="60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Ежедневно  около  1200  землян  ставят  точку  в  своей  жизни  и  еще 7500  пытаются  это  сделать. </a:t>
            </a:r>
          </a:p>
          <a:p>
            <a:endParaRPr lang="ru-RU" sz="2400" spc="-100" dirty="0" smtClean="0">
              <a:solidFill>
                <a:schemeClr val="accent5">
                  <a:lumMod val="40000"/>
                  <a:lumOff val="60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Самыми  суицидально  опасными  являются  три  возраста: </a:t>
            </a:r>
          </a:p>
          <a:p>
            <a:pPr>
              <a:buFontTx/>
              <a:buChar char="-"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 юношеский  14-24 лет; </a:t>
            </a:r>
          </a:p>
          <a:p>
            <a:pPr>
              <a:buFontTx/>
              <a:buChar char="-"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 средний  45-50 лет;</a:t>
            </a:r>
          </a:p>
          <a:p>
            <a:pPr>
              <a:buFontTx/>
              <a:buChar char="-"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 старческий после 70лет</a:t>
            </a:r>
          </a:p>
        </p:txBody>
      </p:sp>
      <p:pic>
        <p:nvPicPr>
          <p:cNvPr id="2050" name="Picture 2" descr="C:\Documents and Settings\Воспитательный отдел\Рабочий стол\АННА\РАБОТА соц.пед\картинки суицид\Жд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8" y="857232"/>
            <a:ext cx="3710010" cy="3167082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071934" y="357166"/>
            <a:ext cx="4886332" cy="6715148"/>
          </a:xfrm>
        </p:spPr>
        <p:txBody>
          <a:bodyPr>
            <a:noAutofit/>
          </a:bodyPr>
          <a:lstStyle/>
          <a:p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Многие  исследователи  отмечают  сезонное  распределение  самоубийств  относительно  более  высокий   весенне - летний пик  (особенно май - июнь)  при  осенне - зимнем минимуме.</a:t>
            </a:r>
          </a:p>
          <a:p>
            <a:endParaRPr lang="ru-RU" sz="2400" spc="-100" dirty="0" smtClean="0">
              <a:solidFill>
                <a:schemeClr val="accent5">
                  <a:lumMod val="40000"/>
                  <a:lumOff val="60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По  дням  недели  в  городах  наиболее  «суицидогенны»  -  понедельник   и  среда, самый  благополучный  день  -  воскресенье.</a:t>
            </a:r>
          </a:p>
          <a:p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В  сельской   местности  максимум суицидов  приходится  на  воскресенье  и  понедельник. </a:t>
            </a:r>
          </a:p>
          <a:p>
            <a:endParaRPr lang="ru-RU" sz="2400" spc="-100" dirty="0" smtClean="0">
              <a:solidFill>
                <a:schemeClr val="accent5">
                  <a:lumMod val="40000"/>
                  <a:lumOff val="60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В  течение суток  число самоубийств  увеличивается  от  утра (4-9 час).   к полудню  с  максимумом  от  10-15 часов.</a:t>
            </a:r>
          </a:p>
        </p:txBody>
      </p:sp>
      <p:pic>
        <p:nvPicPr>
          <p:cNvPr id="3074" name="Picture 2" descr="C:\Documents and Settings\Воспитательный отдел\Рабочий стол\АННА\РАБОТА соц.пед\картинки суицид\жчвмпваер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500042"/>
            <a:ext cx="3286148" cy="42927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428604"/>
            <a:ext cx="3829048" cy="914400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Понятие  суицида: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85720" y="1214422"/>
            <a:ext cx="7358114" cy="52249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Под  самоубийством  понимается:</a:t>
            </a:r>
          </a:p>
          <a:p>
            <a:pPr>
              <a:buFont typeface="Arial" pitchFamily="34" charset="0"/>
              <a:buChar char="•"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Индивидуальный  поведенческий  акт,  умышленное  лишение себя  жизни  конкретным  человеком.</a:t>
            </a:r>
          </a:p>
          <a:p>
            <a:pPr>
              <a:buNone/>
            </a:pPr>
            <a:endParaRPr lang="ru-RU" sz="2400" spc="-100" dirty="0" smtClean="0">
              <a:solidFill>
                <a:schemeClr val="accent5">
                  <a:lumMod val="40000"/>
                  <a:lumOff val="60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Относительно  массовое  статистически  устойчивое   социальное   явление, заключающееся   в  том,  что  некоторое количество  людей  добровольно   уходят   из  жизни. </a:t>
            </a:r>
          </a:p>
          <a:p>
            <a:pPr>
              <a:buFont typeface="Arial" pitchFamily="34" charset="0"/>
              <a:buChar char="•"/>
            </a:pPr>
            <a:endParaRPr lang="ru-RU" sz="2400" spc="-100" dirty="0" smtClean="0">
              <a:solidFill>
                <a:schemeClr val="accent5">
                  <a:lumMod val="40000"/>
                  <a:lumOff val="60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buNone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                 </a:t>
            </a:r>
            <a:r>
              <a:rPr lang="ru-RU" sz="25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В  самом  широком  смысле  самоубийство  -  вид саморазрушительного ,  аутодеструктивного  поведения </a:t>
            </a: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/>
            </a:r>
            <a:b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</a:b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(наряду с пьянством, курением и  т.д .)</a:t>
            </a:r>
          </a:p>
        </p:txBody>
      </p:sp>
      <p:pic>
        <p:nvPicPr>
          <p:cNvPr id="4098" name="Picture 2" descr="C:\Documents and Settings\Воспитательный отдел\Рабочий стол\АННА\РАБОТА соц.пед\картинки суицид\лд.юо.ж,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700" y="3571876"/>
            <a:ext cx="1151157" cy="277959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48804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Механизм  формирования  личностного  смысла  самоубийства: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14400" y="1500174"/>
            <a:ext cx="8086756" cy="485538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Пассивные  суицидальные  мысли  характеризуется представлениями  на  тему своей смерти, но не тему  лишения  себя жизни как самопроизвольного  действия.</a:t>
            </a:r>
          </a:p>
          <a:p>
            <a:pPr>
              <a:buFont typeface="Arial" pitchFamily="34" charset="0"/>
              <a:buChar char="•"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Суицидальные замыслы  -  это  активная  форма  проявления суицидальности,  т.е.  тенденция  к   самоубийству  глубина  которой нарастает  по  мере  разработки  плана  ее  реализации.  Продумываются  время , место и способы   самоубийства.</a:t>
            </a:r>
          </a:p>
          <a:p>
            <a:pPr>
              <a:buFont typeface="Arial" pitchFamily="34" charset="0"/>
              <a:buChar char="•"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Суицидальные  намерения   предполагают   присоединение  к  замыслу   решения и волевого  кампанента,  побуждающего   к непосредственному переходу  во  внешнее  поведение.</a:t>
            </a:r>
          </a:p>
          <a:p>
            <a:pPr>
              <a:buFont typeface="Arial" pitchFamily="34" charset="0"/>
              <a:buChar char="•"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Суицидальная  попытка -  это  целенаправленное   оперирование средствами   лишения себя жизни,  не  закончившееся  смертью.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Дифференциация детской  суицидальности: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357562"/>
            <a:ext cx="4214842" cy="321471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Депрессия</a:t>
            </a:r>
          </a:p>
          <a:p>
            <a:pPr>
              <a:buFont typeface="Arial" pitchFamily="34" charset="0"/>
              <a:buChar char="•"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Конфликты  (выполняющие  роль «последней капли»)</a:t>
            </a:r>
          </a:p>
          <a:p>
            <a:pPr>
              <a:buFont typeface="Arial" pitchFamily="34" charset="0"/>
              <a:buChar char="•"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Несчастная любовь</a:t>
            </a:r>
          </a:p>
          <a:p>
            <a:pPr>
              <a:buFont typeface="Arial" pitchFamily="34" charset="0"/>
              <a:buChar char="•"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Мистические  настроения.</a:t>
            </a:r>
          </a:p>
          <a:p>
            <a:pPr>
              <a:buFont typeface="Arial" pitchFamily="34" charset="0"/>
              <a:buChar char="•"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Кумиры</a:t>
            </a:r>
          </a:p>
          <a:p>
            <a:pPr>
              <a:buFont typeface="Arial" pitchFamily="34" charset="0"/>
              <a:buChar char="•"/>
            </a:pPr>
            <a:endParaRPr lang="ru-RU" sz="2400" spc="-100" dirty="0" smtClean="0">
              <a:solidFill>
                <a:schemeClr val="accent5">
                  <a:lumMod val="40000"/>
                  <a:lumOff val="60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57224" y="2786058"/>
            <a:ext cx="2071702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Причины: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066800" y="1366822"/>
            <a:ext cx="7772400" cy="135732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Истинные покушения  (осознанная  цель -  смерть)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Демонстративные  покушения (желание  устраниться   лишь на время  «умереть не  до  конца» )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-100" normalizeH="0" baseline="0" noProof="0" dirty="0" smtClean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5122" name="Picture 2" descr="C:\Documents and Settings\Воспитательный отдел\Рабочий стол\АННА\РАБОТА соц.пед\картинки суицид\iжэшщээээ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2857496"/>
            <a:ext cx="3022608" cy="32147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Специфика  суицидального  поведения детей:</a:t>
            </a:r>
            <a:br>
              <a:rPr lang="ru-RU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</a:rPr>
            </a:br>
            <a:endParaRPr lang="ru-RU" sz="3200" dirty="0">
              <a:solidFill>
                <a:schemeClr val="accent5">
                  <a:lumMod val="40000"/>
                  <a:lumOff val="6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1142984"/>
            <a:ext cx="4043362" cy="521257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Граница  между   истинным  и   демонстративно  -  шантажным   поведением  весьма  условна.</a:t>
            </a:r>
          </a:p>
          <a:p>
            <a:pPr>
              <a:buNone/>
            </a:pPr>
            <a:endParaRPr lang="ru-RU" sz="2400" spc="-100" dirty="0" smtClean="0">
              <a:solidFill>
                <a:schemeClr val="accent5">
                  <a:lumMod val="40000"/>
                  <a:lumOff val="60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Обнаруживается   высокая  готовность   принятию  суицидального   решения   под воздействием    ситуационных   факторов  различной степени значимости.</a:t>
            </a:r>
          </a:p>
          <a:p>
            <a:pPr>
              <a:buNone/>
            </a:pPr>
            <a:endParaRPr lang="ru-RU" sz="2400" spc="-100" dirty="0" smtClean="0">
              <a:solidFill>
                <a:schemeClr val="accent5">
                  <a:lumMod val="40000"/>
                  <a:lumOff val="60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Не  оформлено  представление  о смерти.</a:t>
            </a:r>
            <a:endParaRPr lang="ru-RU" sz="2400" spc="-100" dirty="0">
              <a:solidFill>
                <a:schemeClr val="accent5">
                  <a:lumMod val="40000"/>
                  <a:lumOff val="60000"/>
                </a:schemeClr>
              </a:solidFill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1026" name="Picture 2" descr="C:\Documents and Settings\Воспитательный отдел\Рабочий стол\АННА\РАБОТА соц.пед\картинки суицид\щжнуец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5" y="1285860"/>
            <a:ext cx="2786083" cy="2079468"/>
          </a:xfrm>
          <a:prstGeom prst="rect">
            <a:avLst/>
          </a:prstGeom>
          <a:noFill/>
        </p:spPr>
      </p:pic>
      <p:pic>
        <p:nvPicPr>
          <p:cNvPr id="1027" name="Picture 3" descr="C:\Documents and Settings\Воспитательный отдел\Рабочий стол\АННА\РАБОТА соц.пед\картинки суицид\шнщд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18" y="3714752"/>
            <a:ext cx="2857520" cy="225381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Основные   признаки суицидального  поведения:</a:t>
            </a:r>
            <a:endParaRPr lang="ru-RU" sz="3200" dirty="0">
              <a:solidFill>
                <a:schemeClr val="accent5">
                  <a:lumMod val="40000"/>
                  <a:lumOff val="6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85794"/>
            <a:ext cx="8043890" cy="592935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Словесные признаки   </a:t>
            </a:r>
            <a:b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</a:br>
            <a:r>
              <a:rPr lang="ru-RU" sz="20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( т.е. то, что   можно почерпнуть  из  контекста  беседы  -   сообщения   о   чувстве  беспомощности, безнадежности;  беседа   или   ее   фрагменты    связанные   с  прощанием    с   шутки  о  желании  умереть;   сообщения   о  конкретном  плане   и  методе   самоубийства;   медленная  вялотекущая  слаборазвитая  речь ;   обвинение  других  людей  и  себя).</a:t>
            </a:r>
          </a:p>
          <a:p>
            <a:pPr>
              <a:buFont typeface="Arial" pitchFamily="34" charset="0"/>
              <a:buChar char="•"/>
            </a:pPr>
            <a:r>
              <a:rPr lang="ru-RU" sz="20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  </a:t>
            </a: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Эмоциональные  признаки  </a:t>
            </a:r>
            <a:b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</a:b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ru-RU" sz="20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(острое  переживание   горя, чувства вины,  неудачи , поражения,   чувство собственной   малозначимости,  мнимые  или  реальные  опасения, страхи;  выраженная   растерянность;  импульсивные  действия).</a:t>
            </a:r>
          </a:p>
          <a:p>
            <a:pPr>
              <a:buFont typeface="Arial" pitchFamily="34" charset="0"/>
              <a:buChar char="•"/>
            </a:pPr>
            <a: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Поведенческие   признаки</a:t>
            </a:r>
            <a:br>
              <a:rPr lang="ru-RU" sz="24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</a:br>
            <a:r>
              <a:rPr lang="ru-RU" sz="2000" spc="-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(внезапные  не  мотивированные    изменения  в  поведении, которые  отдаляют  ребенка  от  значимых для   него   людей  или   от  какой  -  то  важной  для  него   деятельности,  а  так   же  склонность   к  опрометчивым  поступкам, связанным  с  риском  для  жизни    и  здоровья,  склонность   к   употреблению  ПАВ   и  т.д.)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14291"/>
          <a:ext cx="8286808" cy="6500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913618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spc="-1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otype Corsiva" pitchFamily="66" charset="0"/>
                          <a:ea typeface="+mj-ea"/>
                          <a:cs typeface="+mj-cs"/>
                        </a:rPr>
                        <a:t>Если</a:t>
                      </a:r>
                      <a:r>
                        <a:rPr kumimoji="0" lang="ru-RU" sz="2400" kern="1200" spc="-1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otype Corsiva" pitchFamily="66" charset="0"/>
                          <a:ea typeface="+mj-ea"/>
                          <a:cs typeface="+mj-cs"/>
                        </a:rPr>
                        <a:t>  вы  слышите   от  своего  ребенка  …</a:t>
                      </a:r>
                      <a:endParaRPr kumimoji="0" lang="ru-RU" sz="2400" kern="1200" spc="-1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Monotype Corsiva" pitchFamily="66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spc="-1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otype Corsiva" pitchFamily="66" charset="0"/>
                          <a:ea typeface="+mj-ea"/>
                          <a:cs typeface="+mj-cs"/>
                        </a:rPr>
                        <a:t>Обязательно  скажите:</a:t>
                      </a:r>
                    </a:p>
                  </a:txBody>
                  <a:tcPr/>
                </a:tc>
              </a:tr>
              <a:tr h="747131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otype Corsiva" pitchFamily="66" charset="0"/>
                          <a:ea typeface="+mj-ea"/>
                          <a:cs typeface="+mj-cs"/>
                        </a:rPr>
                        <a:t>«Ненавижу   школу!»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spc="-100" noProof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otype Corsiva" pitchFamily="66" charset="0"/>
                          <a:ea typeface="+mj-ea"/>
                          <a:cs typeface="+mj-cs"/>
                        </a:rPr>
                        <a:t>«Что  там  происходит?  Что  заставляет  тебя   так </a:t>
                      </a:r>
                      <a:r>
                        <a:rPr kumimoji="0" lang="ru-RU" sz="2000" kern="1200" spc="-100" baseline="0" noProof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otype Corsiva" pitchFamily="66" charset="0"/>
                          <a:ea typeface="+mj-ea"/>
                          <a:cs typeface="+mj-cs"/>
                        </a:rPr>
                        <a:t> </a:t>
                      </a:r>
                      <a:r>
                        <a:rPr kumimoji="0" lang="ru-RU" sz="2000" kern="1200" spc="-100" noProof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otype Corsiva" pitchFamily="66" charset="0"/>
                          <a:ea typeface="+mj-ea"/>
                          <a:cs typeface="+mj-cs"/>
                        </a:rPr>
                        <a:t>чувствовать?»</a:t>
                      </a:r>
                    </a:p>
                  </a:txBody>
                  <a:tcPr/>
                </a:tc>
              </a:tr>
              <a:tr h="1396810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otype Corsiva" pitchFamily="66" charset="0"/>
                          <a:ea typeface="+mj-ea"/>
                          <a:cs typeface="+mj-cs"/>
                        </a:rPr>
                        <a:t>«Все  кажется   таким  безнадежным. Что   толку…»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spc="-100" noProof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otype Corsiva" pitchFamily="66" charset="0"/>
                          <a:ea typeface="+mj-ea"/>
                          <a:cs typeface="+mj-cs"/>
                        </a:rPr>
                        <a:t>«Иногда  мы  чувствуем  себя   подавленными. Давай  подумаем  какие  у  нас   трудности  и прикинем , какую  из них надо решить   в  первую   очередь.»</a:t>
                      </a:r>
                    </a:p>
                  </a:txBody>
                  <a:tcPr/>
                </a:tc>
              </a:tr>
              <a:tr h="1071970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otype Corsiva" pitchFamily="66" charset="0"/>
                          <a:ea typeface="+mj-ea"/>
                          <a:cs typeface="+mj-cs"/>
                        </a:rPr>
                        <a:t>«Всем  было  бы  лучше  без  меня…»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spc="-100" noProof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otype Corsiva" pitchFamily="66" charset="0"/>
                          <a:ea typeface="+mj-ea"/>
                          <a:cs typeface="+mj-cs"/>
                        </a:rPr>
                        <a:t>«Ты  очень  много  значишь  для  меня   и  меня  беспокоит  твое  настроение.  Скажи мне,</a:t>
                      </a:r>
                      <a:r>
                        <a:rPr kumimoji="0" lang="ru-RU" sz="2000" kern="1200" spc="-100" baseline="0" noProof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otype Corsiva" pitchFamily="66" charset="0"/>
                          <a:ea typeface="+mj-ea"/>
                          <a:cs typeface="+mj-cs"/>
                        </a:rPr>
                        <a:t>  </a:t>
                      </a:r>
                      <a:r>
                        <a:rPr kumimoji="0" lang="ru-RU" sz="2000" kern="1200" spc="-100" baseline="0" noProof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otype Corsiva" pitchFamily="66" charset="0"/>
                          <a:ea typeface="+mj-ea"/>
                          <a:cs typeface="+mj-cs"/>
                        </a:rPr>
                        <a:t>что  происходит.</a:t>
                      </a:r>
                      <a:r>
                        <a:rPr kumimoji="0" lang="ru-RU" sz="2000" kern="1200" spc="-100" noProof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otype Corsiva" pitchFamily="66" charset="0"/>
                          <a:ea typeface="+mj-ea"/>
                          <a:cs typeface="+mj-cs"/>
                        </a:rPr>
                        <a:t>»</a:t>
                      </a:r>
                      <a:endParaRPr kumimoji="0" lang="ru-RU" sz="2000" kern="1200" spc="-100" noProof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Monotype Corsiva" pitchFamily="66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747131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otype Corsiva" pitchFamily="66" charset="0"/>
                          <a:ea typeface="+mj-ea"/>
                          <a:cs typeface="+mj-cs"/>
                        </a:rPr>
                        <a:t>«Вы  не  понимаете  меня!»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spc="-100" noProof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otype Corsiva" pitchFamily="66" charset="0"/>
                          <a:ea typeface="+mj-ea"/>
                          <a:cs typeface="+mj-cs"/>
                        </a:rPr>
                        <a:t>«Скажи  мне,  как  чувствуешь  себя…Я действительно  хочу  это  знать.»</a:t>
                      </a:r>
                    </a:p>
                  </a:txBody>
                  <a:tcPr/>
                </a:tc>
              </a:tr>
              <a:tr h="877067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otype Corsiva" pitchFamily="66" charset="0"/>
                          <a:ea typeface="+mj-ea"/>
                          <a:cs typeface="+mj-cs"/>
                        </a:rPr>
                        <a:t>«Мама  я  совершил(а)  скверный  поступок.»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spc="-100" noProof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otype Corsiva" pitchFamily="66" charset="0"/>
                          <a:ea typeface="+mj-ea"/>
                          <a:cs typeface="+mj-cs"/>
                        </a:rPr>
                        <a:t>«Давай  сядем </a:t>
                      </a:r>
                      <a:r>
                        <a:rPr kumimoji="0" lang="ru-RU" sz="2000" kern="1200" spc="-100" baseline="0" noProof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otype Corsiva" pitchFamily="66" charset="0"/>
                          <a:ea typeface="+mj-ea"/>
                          <a:cs typeface="+mj-cs"/>
                        </a:rPr>
                        <a:t>  и  </a:t>
                      </a:r>
                      <a:r>
                        <a:rPr kumimoji="0" lang="ru-RU" sz="2000" kern="1200" spc="-100" baseline="0" noProof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otype Corsiva" pitchFamily="66" charset="0"/>
                          <a:ea typeface="+mj-ea"/>
                          <a:cs typeface="+mj-cs"/>
                        </a:rPr>
                        <a:t>погоровим</a:t>
                      </a:r>
                      <a:r>
                        <a:rPr kumimoji="0" lang="ru-RU" sz="2000" kern="1200" spc="-100" baseline="0" noProof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otype Corsiva" pitchFamily="66" charset="0"/>
                          <a:ea typeface="+mj-ea"/>
                          <a:cs typeface="+mj-cs"/>
                        </a:rPr>
                        <a:t>  об этом</a:t>
                      </a:r>
                      <a:r>
                        <a:rPr kumimoji="0" lang="ru-RU" sz="2000" kern="1200" spc="-100" noProof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otype Corsiva" pitchFamily="66" charset="0"/>
                          <a:ea typeface="+mj-ea"/>
                          <a:cs typeface="+mj-cs"/>
                        </a:rPr>
                        <a:t>»</a:t>
                      </a:r>
                    </a:p>
                  </a:txBody>
                  <a:tcPr/>
                </a:tc>
              </a:tr>
              <a:tr h="747131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otype Corsiva" pitchFamily="66" charset="0"/>
                          <a:ea typeface="+mj-ea"/>
                          <a:cs typeface="+mj-cs"/>
                        </a:rPr>
                        <a:t>«Что  если  у  меня  не  получиться?»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spc="-100" noProof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otype Corsiva" pitchFamily="66" charset="0"/>
                          <a:ea typeface="+mj-ea"/>
                          <a:cs typeface="+mj-cs"/>
                        </a:rPr>
                        <a:t>«Если  не  получиться ,  я  буду  знать   что   ты  сделал (а)    все   возможное»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569</Words>
  <Application>Microsoft Office PowerPoint</Application>
  <PresentationFormat>Экран (4:3)</PresentationFormat>
  <Paragraphs>73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Презентация   на   тему : «СУИЦИД»</vt:lpstr>
      <vt:lpstr>Презентация PowerPoint</vt:lpstr>
      <vt:lpstr>Презентация PowerPoint</vt:lpstr>
      <vt:lpstr>Понятие  суицида: </vt:lpstr>
      <vt:lpstr>Механизм  формирования  личностного  смысла  самоубийства:</vt:lpstr>
      <vt:lpstr>Дифференциация детской  суицидальности:</vt:lpstr>
      <vt:lpstr>Специфика  суицидального  поведения детей: </vt:lpstr>
      <vt:lpstr>Основные   признаки суицидального  поведения:</vt:lpstr>
      <vt:lpstr>Презентация PowerPoint</vt:lpstr>
      <vt:lpstr>Необходимо!!!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: Аутоагрессивное поведение.</dc:title>
  <cp:lastModifiedBy>Бук</cp:lastModifiedBy>
  <cp:revision>22</cp:revision>
  <dcterms:modified xsi:type="dcterms:W3CDTF">2010-11-03T12:06:26Z</dcterms:modified>
</cp:coreProperties>
</file>